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79" r:id="rId2"/>
    <p:sldId id="284" r:id="rId3"/>
    <p:sldId id="285" r:id="rId4"/>
    <p:sldId id="292" r:id="rId5"/>
    <p:sldId id="294" r:id="rId6"/>
    <p:sldId id="291" r:id="rId7"/>
    <p:sldId id="290" r:id="rId8"/>
    <p:sldId id="293" r:id="rId9"/>
    <p:sldId id="280" r:id="rId10"/>
    <p:sldId id="287" r:id="rId11"/>
    <p:sldId id="286" r:id="rId12"/>
    <p:sldId id="295" r:id="rId13"/>
    <p:sldId id="266" r:id="rId14"/>
  </p:sldIdLst>
  <p:sldSz cx="9144000" cy="5143500" type="screen16x9"/>
  <p:notesSz cx="6858000" cy="9144000"/>
  <p:embeddedFontLst>
    <p:embeddedFont>
      <p:font typeface="Microsoft YaHei" panose="020B0503020204020204" pitchFamily="34" charset="-122"/>
      <p:regular r:id="rId16"/>
      <p:bold r:id="rId17"/>
    </p:embeddedFont>
    <p:embeddedFont>
      <p:font typeface="Microsoft Himalaya" panose="01010100010101010101" pitchFamily="2" charset="0"/>
      <p:regular r:id="rId18"/>
    </p:embeddedFont>
    <p:embeddedFont>
      <p:font typeface="Cambria Math" panose="02040503050406030204" pitchFamily="18" charset="0"/>
      <p:regular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Raleway" panose="020B0604020202020204" charset="0"/>
      <p:regular r:id="rId24"/>
      <p:bold r:id="rId25"/>
      <p:italic r:id="rId26"/>
      <p:boldItalic r:id="rId27"/>
    </p:embeddedFont>
    <p:embeddedFont>
      <p:font typeface="Dotum" panose="020B0600000101010101" pitchFamily="34" charset="-127"/>
      <p:regular r:id="rId28"/>
    </p:embeddedFont>
    <p:embeddedFont>
      <p:font typeface="Lato" panose="020B0604020202020204" charset="0"/>
      <p:regular r:id="rId29"/>
      <p:bold r:id="rId30"/>
      <p:italic r:id="rId31"/>
      <p:boldItalic r:id="rId32"/>
    </p:embeddedFont>
    <p:embeddedFont>
      <p:font typeface="Simplified Arabic Fixed" panose="02070309020205020404" pitchFamily="49" charset="-78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4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F56F78-B1C1-4882-BC76-F8E543BE40FA}">
  <a:tblStyle styleId="{3EF56F78-B1C1-4882-BC76-F8E543BE4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610" y="72"/>
      </p:cViewPr>
      <p:guideLst>
        <p:guide orient="horz" pos="284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Neil\Desktop\Book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Neil\Desktop\Book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Neil\Desktop\Book1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Neil\Desktop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OpenSSL*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Sheet1!$P$2</c:f>
              <c:strCache>
                <c:ptCount val="1"/>
                <c:pt idx="0">
                  <c:v>Raw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Sheet1!$R$2</c:f>
              <c:numCache>
                <c:formatCode>General</c:formatCode>
                <c:ptCount val="1"/>
                <c:pt idx="0">
                  <c:v>10.37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E14-4009-B219-0FC7FE94B758}"/>
            </c:ext>
          </c:extLst>
        </c:ser>
        <c:ser>
          <c:idx val="1"/>
          <c:order val="1"/>
          <c:tx>
            <c:strRef>
              <c:f>Sheet1!$P$3</c:f>
              <c:strCache>
                <c:ptCount val="1"/>
                <c:pt idx="0">
                  <c:v>Fusor-128A-100%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Sheet1!$R$3</c:f>
              <c:numCache>
                <c:formatCode>General</c:formatCode>
                <c:ptCount val="1"/>
                <c:pt idx="0">
                  <c:v>22.8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E14-4009-B219-0FC7FE94B758}"/>
            </c:ext>
          </c:extLst>
        </c:ser>
        <c:ser>
          <c:idx val="2"/>
          <c:order val="2"/>
          <c:tx>
            <c:strRef>
              <c:f>Sheet1!$P$4</c:f>
              <c:strCache>
                <c:ptCount val="1"/>
                <c:pt idx="0">
                  <c:v>Fusor-64A-100%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Sheet1!$R$4</c:f>
              <c:numCache>
                <c:formatCode>General</c:formatCode>
                <c:ptCount val="1"/>
                <c:pt idx="0">
                  <c:v>18.899999999999999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5E14-4009-B219-0FC7FE94B758}"/>
            </c:ext>
          </c:extLst>
        </c:ser>
        <c:ser>
          <c:idx val="3"/>
          <c:order val="3"/>
          <c:tx>
            <c:strRef>
              <c:f>Sheet1!$P$5</c:f>
              <c:strCache>
                <c:ptCount val="1"/>
                <c:pt idx="0">
                  <c:v>Fusor-64A-50%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Sheet1!$R$5</c:f>
              <c:numCache>
                <c:formatCode>General</c:formatCode>
                <c:ptCount val="1"/>
                <c:pt idx="0">
                  <c:v>18.100000000000001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5E14-4009-B219-0FC7FE94B758}"/>
            </c:ext>
          </c:extLst>
        </c:ser>
        <c:ser>
          <c:idx val="4"/>
          <c:order val="4"/>
          <c:tx>
            <c:strRef>
              <c:f>Sheet1!$P$6</c:f>
              <c:strCache>
                <c:ptCount val="1"/>
                <c:pt idx="0">
                  <c:v>Fusor-FP-100%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Sheet1!$R$6</c:f>
              <c:numCache>
                <c:formatCode>General</c:formatCode>
                <c:ptCount val="1"/>
                <c:pt idx="0">
                  <c:v>12.6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E14-4009-B219-0FC7FE94B758}"/>
            </c:ext>
          </c:extLst>
        </c:ser>
        <c:ser>
          <c:idx val="5"/>
          <c:order val="5"/>
          <c:tx>
            <c:strRef>
              <c:f>Sheet1!$P$7</c:f>
              <c:strCache>
                <c:ptCount val="1"/>
                <c:pt idx="0">
                  <c:v>OLLVM-100%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Sheet1!$R$7</c:f>
              <c:numCache>
                <c:formatCode>General</c:formatCode>
                <c:ptCount val="1"/>
                <c:pt idx="0">
                  <c:v>51.7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5E14-4009-B219-0FC7FE94B758}"/>
            </c:ext>
          </c:extLst>
        </c:ser>
        <c:ser>
          <c:idx val="6"/>
          <c:order val="6"/>
          <c:tx>
            <c:strRef>
              <c:f>Sheet1!$P$8</c:f>
              <c:strCache>
                <c:ptCount val="1"/>
                <c:pt idx="0">
                  <c:v>OLLVM-50%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Sheet1!$R$8</c:f>
              <c:numCache>
                <c:formatCode>General</c:formatCode>
                <c:ptCount val="1"/>
                <c:pt idx="0">
                  <c:v>32.4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5E14-4009-B219-0FC7FE94B75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0433424"/>
        <c:axId val="170433984"/>
      </c:barChart>
      <c:catAx>
        <c:axId val="17043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0433984"/>
        <c:crosses val="autoZero"/>
        <c:auto val="1"/>
        <c:lblAlgn val="ctr"/>
        <c:lblOffset val="100"/>
        <c:noMultiLvlLbl val="0"/>
      </c:catAx>
      <c:valAx>
        <c:axId val="17043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Size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33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 err="1"/>
              <a:t>Coreutils</a:t>
            </a:r>
            <a:r>
              <a:rPr lang="en-US" sz="1800" dirty="0"/>
              <a:t>**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Sheet1!$P$12</c:f>
              <c:strCache>
                <c:ptCount val="1"/>
                <c:pt idx="0">
                  <c:v>Raw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Sheet1!$R$12</c:f>
              <c:numCache>
                <c:formatCode>General</c:formatCode>
                <c:ptCount val="1"/>
                <c:pt idx="0">
                  <c:v>34.799999999999997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710-44C3-B1FD-346066C3C0DC}"/>
            </c:ext>
          </c:extLst>
        </c:ser>
        <c:ser>
          <c:idx val="1"/>
          <c:order val="1"/>
          <c:tx>
            <c:strRef>
              <c:f>Sheet1!$P$13</c:f>
              <c:strCache>
                <c:ptCount val="1"/>
                <c:pt idx="0">
                  <c:v>Fusor-128A-100%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Sheet1!$R$13</c:f>
              <c:numCache>
                <c:formatCode>General</c:formatCode>
                <c:ptCount val="1"/>
                <c:pt idx="0">
                  <c:v>35.799999999999997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710-44C3-B1FD-346066C3C0DC}"/>
            </c:ext>
          </c:extLst>
        </c:ser>
        <c:ser>
          <c:idx val="2"/>
          <c:order val="2"/>
          <c:tx>
            <c:strRef>
              <c:f>Sheet1!$P$14</c:f>
              <c:strCache>
                <c:ptCount val="1"/>
                <c:pt idx="0">
                  <c:v>Fusor-64A-100%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Sheet1!$R$14</c:f>
              <c:numCache>
                <c:formatCode>General</c:formatCode>
                <c:ptCount val="1"/>
                <c:pt idx="0">
                  <c:v>32.799999999999997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710-44C3-B1FD-346066C3C0DC}"/>
            </c:ext>
          </c:extLst>
        </c:ser>
        <c:ser>
          <c:idx val="3"/>
          <c:order val="3"/>
          <c:tx>
            <c:strRef>
              <c:f>Sheet1!$P$15</c:f>
              <c:strCache>
                <c:ptCount val="1"/>
                <c:pt idx="0">
                  <c:v>Fusor-64A-50%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Sheet1!$R$15</c:f>
              <c:numCache>
                <c:formatCode>General</c:formatCode>
                <c:ptCount val="1"/>
                <c:pt idx="0">
                  <c:v>32.799999999999997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C710-44C3-B1FD-346066C3C0DC}"/>
            </c:ext>
          </c:extLst>
        </c:ser>
        <c:ser>
          <c:idx val="4"/>
          <c:order val="4"/>
          <c:tx>
            <c:strRef>
              <c:f>Sheet1!$P$16</c:f>
              <c:strCache>
                <c:ptCount val="1"/>
                <c:pt idx="0">
                  <c:v>Fusor-FP-100%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Sheet1!$R$16</c:f>
              <c:numCache>
                <c:formatCode>General</c:formatCode>
                <c:ptCount val="1"/>
                <c:pt idx="0">
                  <c:v>21.8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710-44C3-B1FD-346066C3C0DC}"/>
            </c:ext>
          </c:extLst>
        </c:ser>
        <c:ser>
          <c:idx val="5"/>
          <c:order val="5"/>
          <c:tx>
            <c:strRef>
              <c:f>Sheet1!$P$17</c:f>
              <c:strCache>
                <c:ptCount val="1"/>
                <c:pt idx="0">
                  <c:v>OLLVM-100%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Sheet1!$R$17</c:f>
              <c:numCache>
                <c:formatCode>General</c:formatCode>
                <c:ptCount val="1"/>
                <c:pt idx="0">
                  <c:v>51.8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C710-44C3-B1FD-346066C3C0DC}"/>
            </c:ext>
          </c:extLst>
        </c:ser>
        <c:ser>
          <c:idx val="6"/>
          <c:order val="6"/>
          <c:tx>
            <c:strRef>
              <c:f>Sheet1!$P$18</c:f>
              <c:strCache>
                <c:ptCount val="1"/>
                <c:pt idx="0">
                  <c:v>OLLVM-50%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Sheet1!$R$11</c:f>
              <c:strCache>
                <c:ptCount val="1"/>
                <c:pt idx="0">
                  <c:v>Size(MB)</c:v>
                </c:pt>
              </c:strCache>
            </c:strRef>
          </c:cat>
          <c:val>
            <c:numRef>
              <c:f>Sheet1!$R$18</c:f>
              <c:numCache>
                <c:formatCode>General</c:formatCode>
                <c:ptCount val="1"/>
                <c:pt idx="0">
                  <c:v>32.799999999999997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C710-44C3-B1FD-346066C3C0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0440144"/>
        <c:axId val="170440704"/>
      </c:barChart>
      <c:catAx>
        <c:axId val="17044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0440704"/>
        <c:crosses val="autoZero"/>
        <c:auto val="1"/>
        <c:lblAlgn val="ctr"/>
        <c:lblOffset val="100"/>
        <c:noMultiLvlLbl val="0"/>
      </c:catAx>
      <c:valAx>
        <c:axId val="17044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Size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40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4656973754745277E-2"/>
          <c:y val="0.83829865016872895"/>
          <c:w val="0.89459800671720979"/>
          <c:h val="0.1378918260217472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OpenSSL*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Sheet1!$P$2</c:f>
              <c:strCache>
                <c:ptCount val="1"/>
                <c:pt idx="0">
                  <c:v>Raw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Sheet1!$Q$2</c:f>
              <c:numCache>
                <c:formatCode>General</c:formatCode>
                <c:ptCount val="1"/>
                <c:pt idx="0">
                  <c:v>58.1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469-4D8A-AF4C-E910C853160F}"/>
            </c:ext>
          </c:extLst>
        </c:ser>
        <c:ser>
          <c:idx val="1"/>
          <c:order val="1"/>
          <c:tx>
            <c:strRef>
              <c:f>Sheet1!$P$3</c:f>
              <c:strCache>
                <c:ptCount val="1"/>
                <c:pt idx="0">
                  <c:v>Fusor-128A-100%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Sheet1!$Q$3</c:f>
              <c:numCache>
                <c:formatCode>General</c:formatCode>
                <c:ptCount val="1"/>
                <c:pt idx="0">
                  <c:v>74.66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7469-4D8A-AF4C-E910C853160F}"/>
            </c:ext>
          </c:extLst>
        </c:ser>
        <c:ser>
          <c:idx val="2"/>
          <c:order val="2"/>
          <c:tx>
            <c:strRef>
              <c:f>Sheet1!$P$4</c:f>
              <c:strCache>
                <c:ptCount val="1"/>
                <c:pt idx="0">
                  <c:v>Fusor-64A-100%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Sheet1!$Q$4</c:f>
              <c:numCache>
                <c:formatCode>General</c:formatCode>
                <c:ptCount val="1"/>
                <c:pt idx="0">
                  <c:v>73.92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7469-4D8A-AF4C-E910C853160F}"/>
            </c:ext>
          </c:extLst>
        </c:ser>
        <c:ser>
          <c:idx val="3"/>
          <c:order val="3"/>
          <c:tx>
            <c:strRef>
              <c:f>Sheet1!$P$5</c:f>
              <c:strCache>
                <c:ptCount val="1"/>
                <c:pt idx="0">
                  <c:v>Fusor-64A-50%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Sheet1!$Q$5</c:f>
              <c:numCache>
                <c:formatCode>General</c:formatCode>
                <c:ptCount val="1"/>
                <c:pt idx="0">
                  <c:v>73.44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7469-4D8A-AF4C-E910C853160F}"/>
            </c:ext>
          </c:extLst>
        </c:ser>
        <c:ser>
          <c:idx val="4"/>
          <c:order val="4"/>
          <c:tx>
            <c:strRef>
              <c:f>Sheet1!$P$6</c:f>
              <c:strCache>
                <c:ptCount val="1"/>
                <c:pt idx="0">
                  <c:v>Fusor-FP-100%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Sheet1!$Q$6</c:f>
              <c:numCache>
                <c:formatCode>General</c:formatCode>
                <c:ptCount val="1"/>
                <c:pt idx="0">
                  <c:v>75.069999999999993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7469-4D8A-AF4C-E910C853160F}"/>
            </c:ext>
          </c:extLst>
        </c:ser>
        <c:ser>
          <c:idx val="5"/>
          <c:order val="5"/>
          <c:tx>
            <c:strRef>
              <c:f>Sheet1!$P$7</c:f>
              <c:strCache>
                <c:ptCount val="1"/>
                <c:pt idx="0">
                  <c:v>OLLVM-100%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Sheet1!$Q$7</c:f>
              <c:numCache>
                <c:formatCode>General</c:formatCode>
                <c:ptCount val="1"/>
                <c:pt idx="0">
                  <c:v>241.46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7469-4D8A-AF4C-E910C853160F}"/>
            </c:ext>
          </c:extLst>
        </c:ser>
        <c:ser>
          <c:idx val="6"/>
          <c:order val="6"/>
          <c:tx>
            <c:strRef>
              <c:f>Sheet1!$P$8</c:f>
              <c:strCache>
                <c:ptCount val="1"/>
                <c:pt idx="0">
                  <c:v>OLLVM-50%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Sheet1!$Q$8</c:f>
              <c:numCache>
                <c:formatCode>General</c:formatCode>
                <c:ptCount val="1"/>
                <c:pt idx="0">
                  <c:v>176.41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7469-4D8A-AF4C-E910C853160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0446304"/>
        <c:axId val="170446864"/>
      </c:barChart>
      <c:catAx>
        <c:axId val="170446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0446864"/>
        <c:crosses val="autoZero"/>
        <c:auto val="1"/>
        <c:lblAlgn val="ctr"/>
        <c:lblOffset val="100"/>
        <c:noMultiLvlLbl val="0"/>
      </c:catAx>
      <c:valAx>
        <c:axId val="17044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CPU 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2">
                      <a:lumMod val="1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46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tx2">
              <a:lumMod val="10000"/>
            </a:schemeClr>
          </a:solidFill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Coreutils</a:t>
            </a:r>
            <a:r>
              <a:rPr lang="en-US" dirty="0"/>
              <a:t>**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Sheet1!$P$12</c:f>
              <c:strCache>
                <c:ptCount val="1"/>
                <c:pt idx="0">
                  <c:v>Raw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Sheet1!$Q$12</c:f>
              <c:numCache>
                <c:formatCode>General</c:formatCode>
                <c:ptCount val="1"/>
                <c:pt idx="0">
                  <c:v>155.44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04E-4D94-BE7E-D9C6ED5730BF}"/>
            </c:ext>
          </c:extLst>
        </c:ser>
        <c:ser>
          <c:idx val="1"/>
          <c:order val="1"/>
          <c:tx>
            <c:strRef>
              <c:f>Sheet1!$P$13</c:f>
              <c:strCache>
                <c:ptCount val="1"/>
                <c:pt idx="0">
                  <c:v>Fusor-128A-100%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Sheet1!$Q$13</c:f>
              <c:numCache>
                <c:formatCode>General</c:formatCode>
                <c:ptCount val="1"/>
                <c:pt idx="0">
                  <c:v>172.68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04E-4D94-BE7E-D9C6ED5730BF}"/>
            </c:ext>
          </c:extLst>
        </c:ser>
        <c:ser>
          <c:idx val="2"/>
          <c:order val="2"/>
          <c:tx>
            <c:strRef>
              <c:f>Sheet1!$P$14</c:f>
              <c:strCache>
                <c:ptCount val="1"/>
                <c:pt idx="0">
                  <c:v>Fusor-64A-100%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Sheet1!$Q$14</c:f>
              <c:numCache>
                <c:formatCode>General</c:formatCode>
                <c:ptCount val="1"/>
                <c:pt idx="0">
                  <c:v>177.52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04E-4D94-BE7E-D9C6ED5730BF}"/>
            </c:ext>
          </c:extLst>
        </c:ser>
        <c:ser>
          <c:idx val="3"/>
          <c:order val="3"/>
          <c:tx>
            <c:strRef>
              <c:f>Sheet1!$P$15</c:f>
              <c:strCache>
                <c:ptCount val="1"/>
                <c:pt idx="0">
                  <c:v>Fusor-64A-50%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Sheet1!$Q$15</c:f>
              <c:numCache>
                <c:formatCode>General</c:formatCode>
                <c:ptCount val="1"/>
                <c:pt idx="0">
                  <c:v>174.18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304E-4D94-BE7E-D9C6ED5730BF}"/>
            </c:ext>
          </c:extLst>
        </c:ser>
        <c:ser>
          <c:idx val="4"/>
          <c:order val="4"/>
          <c:tx>
            <c:strRef>
              <c:f>Sheet1!$P$16</c:f>
              <c:strCache>
                <c:ptCount val="1"/>
                <c:pt idx="0">
                  <c:v>Fusor-FP-100%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Sheet1!$Q$16</c:f>
              <c:numCache>
                <c:formatCode>General</c:formatCode>
                <c:ptCount val="1"/>
                <c:pt idx="0">
                  <c:v>185.97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04E-4D94-BE7E-D9C6ED5730BF}"/>
            </c:ext>
          </c:extLst>
        </c:ser>
        <c:ser>
          <c:idx val="5"/>
          <c:order val="5"/>
          <c:tx>
            <c:strRef>
              <c:f>Sheet1!$P$17</c:f>
              <c:strCache>
                <c:ptCount val="1"/>
                <c:pt idx="0">
                  <c:v>OLLVM-100%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Sheet1!$Q$17</c:f>
              <c:numCache>
                <c:formatCode>General</c:formatCode>
                <c:ptCount val="1"/>
                <c:pt idx="0">
                  <c:v>261.33999999999997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304E-4D94-BE7E-D9C6ED5730BF}"/>
            </c:ext>
          </c:extLst>
        </c:ser>
        <c:ser>
          <c:idx val="6"/>
          <c:order val="6"/>
          <c:tx>
            <c:strRef>
              <c:f>Sheet1!$P$18</c:f>
              <c:strCache>
                <c:ptCount val="1"/>
                <c:pt idx="0">
                  <c:v>OLLVM-50%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Sheet1!$Q$11</c:f>
              <c:strCache>
                <c:ptCount val="1"/>
                <c:pt idx="0">
                  <c:v>Time(s)</c:v>
                </c:pt>
              </c:strCache>
            </c:strRef>
          </c:cat>
          <c:val>
            <c:numRef>
              <c:f>Sheet1!$Q$18</c:f>
              <c:numCache>
                <c:formatCode>General</c:formatCode>
                <c:ptCount val="1"/>
                <c:pt idx="0">
                  <c:v>243.03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304E-4D94-BE7E-D9C6ED5730B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618320"/>
        <c:axId val="171618880"/>
      </c:barChart>
      <c:catAx>
        <c:axId val="17161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1618880"/>
        <c:crosses val="autoZero"/>
        <c:auto val="1"/>
        <c:lblAlgn val="ctr"/>
        <c:lblOffset val="100"/>
        <c:noMultiLvlLbl val="0"/>
      </c:catAx>
      <c:valAx>
        <c:axId val="17161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CPU 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2">
                      <a:lumMod val="1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618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tx2">
              <a:lumMod val="10000"/>
            </a:schemeClr>
          </a:solidFill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61596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832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933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7" name="Google Shape;117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1" name="Google Shape;121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4" name="Google Shape;124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1" name="Google Shape;131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6" name="Google Shape;13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2" name="Google Shape;142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9" name="Google Shape;15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4" name="Google Shape;164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" name="Google Shape;26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1" name="Google Shape;31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" name="Google Shape;36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2" name="Google Shape;4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729450" y="571927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" name="Google Shape;47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55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56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57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" name="Google Shape;64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" name="Google Shape;67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4" name="Google Shape;8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729450" y="571927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9" name="Google Shape;89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6" name="Google Shape;10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gr/angr-doc/tree/master/examples/fauxware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78D43E-2B35-4FB5-ABC8-F220FDE49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/>
              <a:t>Fusor: </a:t>
            </a:r>
            <a:r>
              <a:rPr lang="zh-CN" altLang="en-US" sz="2800" dirty="0"/>
              <a:t>符号执行安全的代码混淆工具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5BA7B83-3C59-411C-9A56-F14159D26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627" y="3172900"/>
            <a:ext cx="4386070" cy="541200"/>
          </a:xfrm>
        </p:spPr>
        <p:txBody>
          <a:bodyPr/>
          <a:lstStyle/>
          <a:p>
            <a:r>
              <a:rPr lang="zh-CN" altLang="en-US" dirty="0"/>
              <a:t>赵子瑞、徐辉、周扬帆、谢涛、吕荣聪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35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7D5E70-9209-46DA-AB89-3A1080F06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性能优势：空间效率</a:t>
            </a:r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xmlns="" id="{4D0AA6F1-CAF9-4444-A454-59858BCDFD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8523136"/>
              </p:ext>
            </p:extLst>
          </p:nvPr>
        </p:nvGraphicFramePr>
        <p:xfrm>
          <a:off x="-1" y="1426191"/>
          <a:ext cx="4742597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C52887B-7B3C-4053-95DD-F34BA7A227B4}"/>
              </a:ext>
            </a:extLst>
          </p:cNvPr>
          <p:cNvSpPr txBox="1"/>
          <p:nvPr/>
        </p:nvSpPr>
        <p:spPr>
          <a:xfrm>
            <a:off x="8016141" y="2433250"/>
            <a:ext cx="4474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**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D21455E6-0025-4233-B9B2-64A2B49F86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8436357"/>
              </p:ext>
            </p:extLst>
          </p:nvPr>
        </p:nvGraphicFramePr>
        <p:xfrm>
          <a:off x="4408227" y="1426191"/>
          <a:ext cx="4735773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Google Shape;187;p20">
            <a:extLst>
              <a:ext uri="{FF2B5EF4-FFF2-40B4-BE49-F238E27FC236}">
                <a16:creationId xmlns:a16="http://schemas.microsoft.com/office/drawing/2014/main" xmlns="" id="{775FB9E9-183C-425D-84D5-07481FECF6FE}"/>
              </a:ext>
            </a:extLst>
          </p:cNvPr>
          <p:cNvSpPr txBox="1"/>
          <p:nvPr/>
        </p:nvSpPr>
        <p:spPr>
          <a:xfrm>
            <a:off x="255028" y="4549377"/>
            <a:ext cx="7220112" cy="594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 OpenSSL version: 1.1.1; All obfuscations were run once.</a:t>
            </a:r>
          </a:p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** </a:t>
            </a:r>
            <a:r>
              <a:rPr lang="en-US" sz="1100" dirty="0" err="1">
                <a:solidFill>
                  <a:srgbClr val="999999"/>
                </a:solidFill>
                <a:latin typeface="Raleway" panose="020B0604020202020204" charset="0"/>
              </a:rPr>
              <a:t>Coreutils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version: 8.30; All obfuscations were run once.</a:t>
            </a:r>
          </a:p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*** Fusor-128A-100%: Used array-based opaque predicate with 100% obfuscation rate. 1</a:t>
            </a:r>
            <a:r>
              <a:rPr lang="en-US" sz="1100" baseline="30000" dirty="0">
                <a:solidFill>
                  <a:srgbClr val="999999"/>
                </a:solidFill>
                <a:latin typeface="Raleway" panose="020B0604020202020204" charset="0"/>
              </a:rPr>
              <a:t>st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depth=3, 2</a:t>
            </a:r>
            <a:r>
              <a:rPr lang="en-US" sz="1100" baseline="30000" dirty="0">
                <a:solidFill>
                  <a:srgbClr val="999999"/>
                </a:solidFill>
                <a:latin typeface="Raleway" panose="020B0604020202020204" charset="0"/>
              </a:rPr>
              <a:t>nd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depth=5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50664" y="2947454"/>
            <a:ext cx="1883801" cy="1085014"/>
          </a:xfrm>
          <a:prstGeom prst="roundRect">
            <a:avLst>
              <a:gd name="adj" fmla="val 5261"/>
            </a:avLst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5905786" y="2483884"/>
            <a:ext cx="1836907" cy="1548584"/>
          </a:xfrm>
          <a:prstGeom prst="roundRect">
            <a:avLst>
              <a:gd name="adj" fmla="val 8676"/>
            </a:avLst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3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7D5E70-9209-46DA-AB89-3A1080F06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性能优势：运行效率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97FF251E-BA5F-4A59-B1AC-5E0F6A4941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3176278"/>
              </p:ext>
            </p:extLst>
          </p:nvPr>
        </p:nvGraphicFramePr>
        <p:xfrm>
          <a:off x="140311" y="1635650"/>
          <a:ext cx="4590715" cy="2774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0F388F7-62DE-4959-B896-CC051D8C0B70}"/>
              </a:ext>
            </a:extLst>
          </p:cNvPr>
          <p:cNvSpPr txBox="1"/>
          <p:nvPr/>
        </p:nvSpPr>
        <p:spPr>
          <a:xfrm>
            <a:off x="8016141" y="2433250"/>
            <a:ext cx="4474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**</a:t>
            </a:r>
          </a:p>
        </p:txBody>
      </p:sp>
      <p:sp>
        <p:nvSpPr>
          <p:cNvPr id="6" name="Google Shape;187;p20">
            <a:extLst>
              <a:ext uri="{FF2B5EF4-FFF2-40B4-BE49-F238E27FC236}">
                <a16:creationId xmlns:a16="http://schemas.microsoft.com/office/drawing/2014/main" xmlns="" id="{775FB9E9-183C-425D-84D5-07481FECF6FE}"/>
              </a:ext>
            </a:extLst>
          </p:cNvPr>
          <p:cNvSpPr txBox="1"/>
          <p:nvPr/>
        </p:nvSpPr>
        <p:spPr>
          <a:xfrm>
            <a:off x="314108" y="4514347"/>
            <a:ext cx="7220112" cy="629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 OpenSSL version: 1.1.1; All obfuscations were run once.</a:t>
            </a:r>
          </a:p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** </a:t>
            </a:r>
            <a:r>
              <a:rPr lang="en-US" sz="1100" dirty="0" err="1">
                <a:solidFill>
                  <a:srgbClr val="999999"/>
                </a:solidFill>
                <a:latin typeface="Raleway" panose="020B0604020202020204" charset="0"/>
              </a:rPr>
              <a:t>Coreutils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version: 8.30; All obfuscations were run once.</a:t>
            </a:r>
          </a:p>
          <a:p>
            <a:pPr lvl="0"/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*** Fusor-128A-100%: Used array-based opaque predicate with 100% obfuscation rate. 1</a:t>
            </a:r>
            <a:r>
              <a:rPr lang="en-US" sz="1100" baseline="30000" dirty="0">
                <a:solidFill>
                  <a:srgbClr val="999999"/>
                </a:solidFill>
                <a:latin typeface="Raleway" panose="020B0604020202020204" charset="0"/>
              </a:rPr>
              <a:t>st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depth=3, 2</a:t>
            </a:r>
            <a:r>
              <a:rPr lang="en-US" sz="1100" baseline="30000" dirty="0">
                <a:solidFill>
                  <a:srgbClr val="999999"/>
                </a:solidFill>
                <a:latin typeface="Raleway" panose="020B0604020202020204" charset="0"/>
              </a:rPr>
              <a:t>nd</a:t>
            </a:r>
            <a:r>
              <a:rPr lang="en-US" sz="1100" dirty="0">
                <a:solidFill>
                  <a:srgbClr val="999999"/>
                </a:solidFill>
                <a:latin typeface="Raleway" panose="020B0604020202020204" charset="0"/>
              </a:rPr>
              <a:t> depth=5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8178E8B1-F376-4E34-9ABE-3977C3965D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0826008"/>
              </p:ext>
            </p:extLst>
          </p:nvPr>
        </p:nvGraphicFramePr>
        <p:xfrm>
          <a:off x="4731026" y="1635650"/>
          <a:ext cx="4412974" cy="2774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1493767" y="2768699"/>
            <a:ext cx="1883801" cy="1085014"/>
          </a:xfrm>
          <a:prstGeom prst="roundRect">
            <a:avLst>
              <a:gd name="adj" fmla="val 5261"/>
            </a:avLst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084482" y="2440927"/>
            <a:ext cx="1766983" cy="1412785"/>
          </a:xfrm>
          <a:prstGeom prst="roundRect">
            <a:avLst>
              <a:gd name="adj" fmla="val 5261"/>
            </a:avLst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96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工具理论基础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/>
                </a:solidFill>
              </a:rPr>
              <a:t>“Benchmarking </a:t>
            </a:r>
            <a:r>
              <a:rPr lang="en-US" dirty="0">
                <a:solidFill>
                  <a:schemeClr val="bg2"/>
                </a:solidFill>
              </a:rPr>
              <a:t>the Capability of Symbolic Execution Tools with Logic Bombs,” Hui Xu, </a:t>
            </a:r>
            <a:r>
              <a:rPr lang="en-US" dirty="0" err="1">
                <a:solidFill>
                  <a:schemeClr val="bg2"/>
                </a:solidFill>
              </a:rPr>
              <a:t>Zirui</a:t>
            </a:r>
            <a:r>
              <a:rPr lang="en-US" dirty="0">
                <a:solidFill>
                  <a:schemeClr val="bg2"/>
                </a:solidFill>
              </a:rPr>
              <a:t> Zhao, </a:t>
            </a:r>
            <a:r>
              <a:rPr lang="en-US" dirty="0" err="1">
                <a:solidFill>
                  <a:schemeClr val="bg2"/>
                </a:solidFill>
              </a:rPr>
              <a:t>Yangfan</a:t>
            </a:r>
            <a:r>
              <a:rPr lang="en-US" dirty="0">
                <a:solidFill>
                  <a:schemeClr val="bg2"/>
                </a:solidFill>
              </a:rPr>
              <a:t> Zhou, and Michael R. </a:t>
            </a:r>
            <a:r>
              <a:rPr lang="en-US" dirty="0" err="1">
                <a:solidFill>
                  <a:schemeClr val="bg2"/>
                </a:solidFill>
              </a:rPr>
              <a:t>Lyu</a:t>
            </a:r>
            <a:r>
              <a:rPr lang="en-US" dirty="0">
                <a:solidFill>
                  <a:schemeClr val="bg2"/>
                </a:solidFill>
              </a:rPr>
              <a:t>, in </a:t>
            </a:r>
            <a:r>
              <a:rPr lang="en-US" i="1" dirty="0">
                <a:solidFill>
                  <a:schemeClr val="bg2"/>
                </a:solidFill>
              </a:rPr>
              <a:t>Transactions on Dependable and Secure Computing (TDSC)</a:t>
            </a:r>
            <a:r>
              <a:rPr lang="en-US" dirty="0">
                <a:solidFill>
                  <a:schemeClr val="bg2"/>
                </a:solidFill>
              </a:rPr>
              <a:t>, 2018.</a:t>
            </a:r>
          </a:p>
          <a:p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>
                <a:solidFill>
                  <a:schemeClr val="bg2"/>
                </a:solidFill>
              </a:rPr>
              <a:t>“Manufacturing Resilient Bi-Opaque Predicates against Symbolic Execution,” Hui Xu, </a:t>
            </a:r>
            <a:r>
              <a:rPr lang="en-US" dirty="0" err="1">
                <a:solidFill>
                  <a:schemeClr val="bg2"/>
                </a:solidFill>
              </a:rPr>
              <a:t>Yangfan</a:t>
            </a:r>
            <a:r>
              <a:rPr lang="en-US" dirty="0">
                <a:solidFill>
                  <a:schemeClr val="bg2"/>
                </a:solidFill>
              </a:rPr>
              <a:t> Zhou, Yu Kang, </a:t>
            </a:r>
            <a:r>
              <a:rPr lang="en-US" dirty="0" err="1">
                <a:solidFill>
                  <a:schemeClr val="bg2"/>
                </a:solidFill>
              </a:rPr>
              <a:t>Fengzhi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Tu</a:t>
            </a:r>
            <a:r>
              <a:rPr lang="en-US" dirty="0">
                <a:solidFill>
                  <a:schemeClr val="bg2"/>
                </a:solidFill>
              </a:rPr>
              <a:t> and Michael R. </a:t>
            </a:r>
            <a:r>
              <a:rPr lang="en-US" dirty="0" err="1">
                <a:solidFill>
                  <a:schemeClr val="bg2"/>
                </a:solidFill>
              </a:rPr>
              <a:t>Lyu</a:t>
            </a:r>
            <a:r>
              <a:rPr lang="en-US" dirty="0">
                <a:solidFill>
                  <a:schemeClr val="bg2"/>
                </a:solidFill>
              </a:rPr>
              <a:t>, in </a:t>
            </a:r>
            <a:r>
              <a:rPr lang="en-US" i="1" dirty="0">
                <a:solidFill>
                  <a:schemeClr val="bg2"/>
                </a:solidFill>
              </a:rPr>
              <a:t>Proceedings of the 48th IEEE/IFIP International Conference on Dependable Systems and Networks (DSN)</a:t>
            </a:r>
            <a:r>
              <a:rPr lang="en-US" dirty="0">
                <a:solidFill>
                  <a:schemeClr val="bg2"/>
                </a:solidFill>
              </a:rPr>
              <a:t>, Luxembourg, 2018</a:t>
            </a:r>
            <a:r>
              <a:rPr lang="en-US" dirty="0" smtClean="0">
                <a:solidFill>
                  <a:schemeClr val="bg2"/>
                </a:solidFill>
              </a:rPr>
              <a:t>.</a:t>
            </a:r>
          </a:p>
          <a:p>
            <a:r>
              <a:rPr lang="en-US" dirty="0">
                <a:solidFill>
                  <a:schemeClr val="bg2"/>
                </a:solidFill>
              </a:rPr>
              <a:t>“</a:t>
            </a:r>
            <a:r>
              <a:rPr lang="en-US" dirty="0" err="1">
                <a:solidFill>
                  <a:schemeClr val="bg2"/>
                </a:solidFill>
              </a:rPr>
              <a:t>Concolic</a:t>
            </a:r>
            <a:r>
              <a:rPr lang="en-US" dirty="0">
                <a:solidFill>
                  <a:schemeClr val="bg2"/>
                </a:solidFill>
              </a:rPr>
              <a:t> Execution on Small-Size Binary Codes: Challenges and Empirical Study,” Hui Xu, </a:t>
            </a:r>
            <a:r>
              <a:rPr lang="en-US" dirty="0" err="1">
                <a:solidFill>
                  <a:schemeClr val="bg2"/>
                </a:solidFill>
              </a:rPr>
              <a:t>Yangfan</a:t>
            </a:r>
            <a:r>
              <a:rPr lang="en-US" dirty="0">
                <a:solidFill>
                  <a:schemeClr val="bg2"/>
                </a:solidFill>
              </a:rPr>
              <a:t> Zhou, Yu Kang, and Michael R. </a:t>
            </a:r>
            <a:r>
              <a:rPr lang="en-US" dirty="0" err="1">
                <a:solidFill>
                  <a:schemeClr val="bg2"/>
                </a:solidFill>
              </a:rPr>
              <a:t>Lyu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i="1" dirty="0">
                <a:solidFill>
                  <a:schemeClr val="bg2"/>
                </a:solidFill>
              </a:rPr>
              <a:t>in Proceedings of the 47th IEEE/IFIP International Conference on Dependable Systems and Networks (DSN),</a:t>
            </a:r>
            <a:r>
              <a:rPr lang="en-US" dirty="0">
                <a:solidFill>
                  <a:schemeClr val="bg2"/>
                </a:solidFill>
              </a:rPr>
              <a:t> Denver, USA, 2017</a:t>
            </a:r>
            <a:r>
              <a:rPr lang="en-US" dirty="0" smtClean="0">
                <a:solidFill>
                  <a:schemeClr val="bg2"/>
                </a:solidFill>
              </a:rPr>
              <a:t>.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97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800" dirty="0">
                <a:solidFill>
                  <a:srgbClr val="000000"/>
                </a:solidFill>
              </a:rPr>
              <a:t>谢谢，恳请专家指正</a:t>
            </a:r>
            <a:r>
              <a:rPr lang="en-US" altLang="zh-CN" sz="4800" dirty="0">
                <a:solidFill>
                  <a:srgbClr val="000000"/>
                </a:solidFill>
              </a:rPr>
              <a:t>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Fusor</a:t>
            </a:r>
            <a:r>
              <a:rPr lang="zh-CN" altLang="en-US" dirty="0"/>
              <a:t>简介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1336" y="1566993"/>
            <a:ext cx="7688700" cy="2261100"/>
          </a:xfrm>
        </p:spPr>
        <p:txBody>
          <a:bodyPr/>
          <a:lstStyle/>
          <a:p>
            <a:r>
              <a:rPr lang="zh-CN" altLang="en-US" dirty="0">
                <a:solidFill>
                  <a:schemeClr val="bg2"/>
                </a:solidFill>
              </a:rPr>
              <a:t>基于源代码的混淆工具，以</a:t>
            </a:r>
            <a:r>
              <a:rPr lang="en-US" altLang="zh-CN" dirty="0">
                <a:solidFill>
                  <a:schemeClr val="bg2"/>
                </a:solidFill>
              </a:rPr>
              <a:t>LLVM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Pass</a:t>
            </a:r>
            <a:r>
              <a:rPr lang="zh-CN" altLang="en-US" dirty="0">
                <a:solidFill>
                  <a:schemeClr val="bg2"/>
                </a:solidFill>
              </a:rPr>
              <a:t>的方式运行</a:t>
            </a:r>
            <a:endParaRPr lang="en-US" altLang="zh-CN" dirty="0">
              <a:solidFill>
                <a:schemeClr val="bg2"/>
              </a:solidFill>
            </a:endParaRPr>
          </a:p>
          <a:p>
            <a:r>
              <a:rPr lang="zh-CN" altLang="en-US" dirty="0">
                <a:solidFill>
                  <a:schemeClr val="bg2"/>
                </a:solidFill>
              </a:rPr>
              <a:t>主要用户群体是程序员，在编译代码的时候调用</a:t>
            </a:r>
            <a:endParaRPr lang="en-US" altLang="zh-CN" dirty="0">
              <a:solidFill>
                <a:schemeClr val="bg2"/>
              </a:solidFill>
            </a:endParaRPr>
          </a:p>
          <a:p>
            <a:r>
              <a:rPr lang="zh-CN" altLang="en-US" dirty="0">
                <a:solidFill>
                  <a:schemeClr val="bg2"/>
                </a:solidFill>
              </a:rPr>
              <a:t>混淆的作用是抵御逆向工程，目的是保护软件知识产权</a:t>
            </a:r>
            <a:endParaRPr lang="en-US" altLang="zh-CN" dirty="0">
              <a:solidFill>
                <a:schemeClr val="bg2"/>
              </a:solidFill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697495" y="3027267"/>
            <a:ext cx="5300170" cy="1260692"/>
            <a:chOff x="1617760" y="1943797"/>
            <a:chExt cx="5300170" cy="1260692"/>
          </a:xfrm>
        </p:grpSpPr>
        <p:sp>
          <p:nvSpPr>
            <p:cNvPr id="5" name="Rounded Rectangle 4"/>
            <p:cNvSpPr/>
            <p:nvPr/>
          </p:nvSpPr>
          <p:spPr>
            <a:xfrm>
              <a:off x="2824077" y="1943797"/>
              <a:ext cx="2771391" cy="1260692"/>
            </a:xfrm>
            <a:prstGeom prst="roundRect">
              <a:avLst>
                <a:gd name="adj" fmla="val 8709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  <a:latin typeface="Raleway" panose="020B0604020202020204" charset="0"/>
                <a:ea typeface="Cambria Math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858721" y="1944888"/>
              <a:ext cx="106631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b="1" dirty="0">
                  <a:latin typeface="Raleway" panose="020B0604020202020204" charset="0"/>
                  <a:ea typeface="Cambria Math" panose="02040503050406030204" pitchFamily="18" charset="0"/>
                  <a:cs typeface="Arial" panose="020B0604020202020204" pitchFamily="34" charset="0"/>
                </a:rPr>
                <a:t>LLVM</a:t>
              </a:r>
              <a:r>
                <a:rPr lang="zh-CN" altLang="en-US" sz="12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编译器</a:t>
              </a:r>
              <a:endParaRPr 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931829" y="2310208"/>
              <a:ext cx="763456" cy="254799"/>
            </a:xfrm>
            <a:prstGeom prst="roundRect">
              <a:avLst>
                <a:gd name="adj" fmla="val 6336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前端</a:t>
              </a:r>
              <a:endParaRPr 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32348" y="2160608"/>
              <a:ext cx="4924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输入</a:t>
              </a:r>
              <a:endPara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9" name="Straight Arrow Connector 8"/>
            <p:cNvCxnSpPr>
              <a:stCxn id="22" idx="3"/>
              <a:endCxn id="7" idx="1"/>
            </p:cNvCxnSpPr>
            <p:nvPr/>
          </p:nvCxnSpPr>
          <p:spPr>
            <a:xfrm flipV="1">
              <a:off x="2391600" y="2437608"/>
              <a:ext cx="540229" cy="21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9"/>
            <p:cNvSpPr/>
            <p:nvPr/>
          </p:nvSpPr>
          <p:spPr>
            <a:xfrm>
              <a:off x="4740224" y="2311607"/>
              <a:ext cx="770137" cy="253400"/>
            </a:xfrm>
            <a:prstGeom prst="roundRect">
              <a:avLst>
                <a:gd name="adj" fmla="val 6336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后端</a:t>
              </a:r>
              <a:endParaRPr 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1" name="Straight Arrow Connector 10"/>
            <p:cNvCxnSpPr>
              <a:stCxn id="12" idx="3"/>
              <a:endCxn id="10" idx="1"/>
            </p:cNvCxnSpPr>
            <p:nvPr/>
          </p:nvCxnSpPr>
          <p:spPr>
            <a:xfrm>
              <a:off x="4520228" y="2434980"/>
              <a:ext cx="219996" cy="332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lowchart: Document 11"/>
            <p:cNvSpPr/>
            <p:nvPr/>
          </p:nvSpPr>
          <p:spPr>
            <a:xfrm>
              <a:off x="3920305" y="2236066"/>
              <a:ext cx="599923" cy="397828"/>
            </a:xfrm>
            <a:prstGeom prst="flowChartDocumen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中间代码</a:t>
              </a:r>
              <a:endParaRPr 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3" name="Straight Arrow Connector 12"/>
            <p:cNvCxnSpPr>
              <a:stCxn id="7" idx="3"/>
              <a:endCxn id="12" idx="1"/>
            </p:cNvCxnSpPr>
            <p:nvPr/>
          </p:nvCxnSpPr>
          <p:spPr>
            <a:xfrm flipV="1">
              <a:off x="3695285" y="2434980"/>
              <a:ext cx="225020" cy="26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/>
            <p:cNvSpPr/>
            <p:nvPr/>
          </p:nvSpPr>
          <p:spPr>
            <a:xfrm>
              <a:off x="3711761" y="2835374"/>
              <a:ext cx="1104840" cy="286734"/>
            </a:xfrm>
            <a:prstGeom prst="roundRect">
              <a:avLst>
                <a:gd name="adj" fmla="val 6336"/>
              </a:avLst>
            </a:prstGeom>
            <a:solidFill>
              <a:schemeClr val="accent3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bg1"/>
                  </a:solidFill>
                  <a:latin typeface="Raleway" panose="020B0604020202020204" charset="0"/>
                  <a:ea typeface="Cambria Math" panose="02040503050406030204" pitchFamily="18" charset="0"/>
                  <a:cs typeface="Arial" panose="020B0604020202020204" pitchFamily="34" charset="0"/>
                </a:rPr>
                <a:t>Fusor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590003" y="2155658"/>
              <a:ext cx="4924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输出</a:t>
              </a:r>
              <a:endPara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8" name="Straight Arrow Connector 17"/>
            <p:cNvCxnSpPr>
              <a:stCxn id="10" idx="3"/>
              <a:endCxn id="24" idx="1"/>
            </p:cNvCxnSpPr>
            <p:nvPr/>
          </p:nvCxnSpPr>
          <p:spPr>
            <a:xfrm>
              <a:off x="5510361" y="2438307"/>
              <a:ext cx="543173" cy="18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3534" y="2088519"/>
              <a:ext cx="703224" cy="703224"/>
            </a:xfrm>
            <a:prstGeom prst="rect">
              <a:avLst/>
            </a:prstGeom>
          </p:spPr>
        </p:pic>
        <p:grpSp>
          <p:nvGrpSpPr>
            <p:cNvPr id="32" name="Group 31"/>
            <p:cNvGrpSpPr/>
            <p:nvPr/>
          </p:nvGrpSpPr>
          <p:grpSpPr>
            <a:xfrm>
              <a:off x="1617760" y="2080361"/>
              <a:ext cx="773842" cy="952719"/>
              <a:chOff x="1544816" y="1962995"/>
              <a:chExt cx="959588" cy="1264330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1544816" y="1962995"/>
                <a:ext cx="959588" cy="954002"/>
                <a:chOff x="1834148" y="903642"/>
                <a:chExt cx="1209513" cy="1209513"/>
              </a:xfrm>
            </p:grpSpPr>
            <p:pic>
              <p:nvPicPr>
                <p:cNvPr id="22" name="Picture 21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34148" y="903642"/>
                  <a:ext cx="1209513" cy="1209513"/>
                </a:xfrm>
                <a:prstGeom prst="rect">
                  <a:avLst/>
                </a:prstGeom>
              </p:spPr>
            </p:pic>
            <p:pic>
              <p:nvPicPr>
                <p:cNvPr id="23" name="Picture 22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90238" y="1508399"/>
                  <a:ext cx="697335" cy="336877"/>
                </a:xfrm>
                <a:prstGeom prst="rect">
                  <a:avLst/>
                </a:prstGeom>
              </p:spPr>
            </p:pic>
          </p:grpSp>
          <p:sp>
            <p:nvSpPr>
              <p:cNvPr id="26" name="Rectangle 25"/>
              <p:cNvSpPr/>
              <p:nvPr/>
            </p:nvSpPr>
            <p:spPr>
              <a:xfrm>
                <a:off x="1662158" y="2880149"/>
                <a:ext cx="753764" cy="347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Arial" panose="020B0604020202020204" pitchFamily="34" charset="0"/>
                  </a:rPr>
                  <a:t>源代码</a:t>
                </a:r>
                <a:endParaRPr lang="en-US" sz="1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6027943" y="2799848"/>
              <a:ext cx="889987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可执行代码</a:t>
              </a:r>
              <a:endParaRPr lang="en-US" sz="11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8" name="Up-Down Arrow 27"/>
            <p:cNvSpPr/>
            <p:nvPr/>
          </p:nvSpPr>
          <p:spPr>
            <a:xfrm>
              <a:off x="4184823" y="2614435"/>
              <a:ext cx="97336" cy="211800"/>
            </a:xfrm>
            <a:prstGeom prst="upDownArrow">
              <a:avLst/>
            </a:prstGeom>
            <a:solidFill>
              <a:schemeClr val="tx1">
                <a:lumMod val="40000"/>
                <a:lumOff val="60000"/>
              </a:schemeClr>
            </a:solidFill>
            <a:ln w="12700">
              <a:solidFill>
                <a:srgbClr val="00B05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08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现有混淆工具面临的一个主要挑战：符号执行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023732"/>
              </p:ext>
            </p:extLst>
          </p:nvPr>
        </p:nvGraphicFramePr>
        <p:xfrm>
          <a:off x="729450" y="1514560"/>
          <a:ext cx="8059708" cy="34747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197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7885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5140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i="0" u="none" strike="noStrike" cap="none" baseline="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Microsoft Himalaya" panose="01010100010101010101" pitchFamily="2" charset="0"/>
                          <a:sym typeface="Arial"/>
                        </a:rPr>
                        <a:t>论文</a:t>
                      </a:r>
                      <a:endParaRPr lang="en-US" sz="1200" dirty="0">
                        <a:solidFill>
                          <a:schemeClr val="bg2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Microsoft Himalaya" panose="01010100010101010101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i="0" u="none" strike="noStrike" cap="none" baseline="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Microsoft Himalaya" panose="01010100010101010101" pitchFamily="2" charset="0"/>
                          <a:sym typeface="Arial"/>
                        </a:rPr>
                        <a:t>标题</a:t>
                      </a:r>
                      <a:endParaRPr lang="en-US" sz="1200" dirty="0">
                        <a:solidFill>
                          <a:schemeClr val="bg2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Microsoft Himalaya" panose="01010100010101010101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Microsoft Himalaya" panose="01010100010101010101" pitchFamily="2" charset="0"/>
                        </a:rPr>
                        <a:t>SE</a:t>
                      </a:r>
                      <a:r>
                        <a:rPr lang="zh-CN" altLang="en-US" sz="12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Microsoft Himalaya" panose="01010100010101010101" pitchFamily="2" charset="0"/>
                        </a:rPr>
                        <a:t>工具</a:t>
                      </a:r>
                      <a:endParaRPr lang="en-US" sz="1200" dirty="0">
                        <a:solidFill>
                          <a:schemeClr val="bg2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Microsoft Himalaya" panose="01010100010101010101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571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ea typeface="+mn-ea"/>
                          <a:cs typeface="+mn-cs"/>
                          <a:sym typeface="Arial"/>
                        </a:rPr>
                        <a:t>Guillot’2010</a:t>
                      </a:r>
                      <a:endParaRPr lang="en-US" sz="1200" dirty="0">
                        <a:solidFill>
                          <a:schemeClr val="bg2"/>
                        </a:solidFill>
                        <a:latin typeface="Raleway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Automatic binary </a:t>
                      </a:r>
                      <a:r>
                        <a:rPr lang="en-US" sz="1200" dirty="0" err="1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deobfuscation</a:t>
                      </a:r>
                      <a:endParaRPr lang="en-US" sz="1200" dirty="0">
                        <a:solidFill>
                          <a:schemeClr val="bg2"/>
                        </a:solidFill>
                        <a:latin typeface="Raleway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4571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Ming’2015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LOOP: Logic-oriented opaque predicate detection in obfuscated binary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Yadegari’2015a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A generic approach to automatic </a:t>
                      </a:r>
                      <a:r>
                        <a:rPr lang="en-US" sz="1200" dirty="0" err="1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deobfuscation</a:t>
                      </a: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 of executable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Yadegari’2015b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Symbolic execution of obfuscated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Banescu’2015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A framework for measuring software obfuscation resilience against automated attacks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KLEE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Xu’2017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Cryptographic function detection in obfuscated binaries via bit-precise symbolic loop mapping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Bardin’2017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Backward-bounded </a:t>
                      </a:r>
                      <a:r>
                        <a:rPr lang="en-US" sz="1200" dirty="0" err="1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dse</a:t>
                      </a: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: Targeting infeasibility questions on obfuscated codes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BINSEC/SE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David’2017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Formal approaches for automatic </a:t>
                      </a:r>
                      <a:r>
                        <a:rPr lang="en-US" sz="1200" dirty="0" err="1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deobfuscation</a:t>
                      </a: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 and reverse-engineering of protected codes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BINSEC/SE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9697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Xu’2018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Vmhunt</a:t>
                      </a:r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: A verifiable approach to partially-virtualized binary code simplification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Raleway" panose="020B0604020202020204" charset="0"/>
                        </a:rPr>
                        <a:t>BAP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75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5A090A-99C8-4DE0-920A-5485C5A60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安全问题</a:t>
            </a:r>
            <a:r>
              <a:rPr lang="zh-CN" altLang="en-US" dirty="0" smtClean="0"/>
              <a:t>举例：</a:t>
            </a:r>
            <a:r>
              <a:rPr lang="en-US" altLang="zh-CN" dirty="0" err="1" smtClean="0"/>
              <a:t>Crackme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727650" y="1540727"/>
            <a:ext cx="7688700" cy="22611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CTF 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题目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: </a:t>
            </a:r>
            <a:r>
              <a:rPr lang="en-US" u="sng" dirty="0">
                <a:solidFill>
                  <a:schemeClr val="tx2">
                    <a:lumMod val="10000"/>
                  </a:schemeClr>
                </a:solidFill>
                <a:hlinkClick r:id="rId2"/>
              </a:rPr>
              <a:t>https://github.com/angr/angr-doc/tree/master/examples/fauxware</a:t>
            </a:r>
            <a:endParaRPr lang="en-US" u="sng" dirty="0">
              <a:solidFill>
                <a:schemeClr val="tx2">
                  <a:lumMod val="10000"/>
                </a:schemeClr>
              </a:solidFill>
            </a:endParaRPr>
          </a:p>
          <a:p>
            <a:r>
              <a:rPr lang="en-US" dirty="0" err="1">
                <a:solidFill>
                  <a:schemeClr val="tx2">
                    <a:lumMod val="10000"/>
                  </a:schemeClr>
                </a:solidFill>
              </a:rPr>
              <a:t>angr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破解用了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1.669 </a:t>
            </a:r>
            <a:r>
              <a:rPr lang="zh-CN" altLang="en-US" dirty="0" smtClean="0">
                <a:solidFill>
                  <a:schemeClr val="tx2">
                    <a:lumMod val="10000"/>
                  </a:schemeClr>
                </a:solidFill>
              </a:rPr>
              <a:t>秒</a:t>
            </a:r>
            <a:endParaRPr lang="en-US" altLang="zh-CN" dirty="0" smtClean="0">
              <a:solidFill>
                <a:schemeClr val="tx2">
                  <a:lumMod val="10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tx2">
                    <a:lumMod val="10000"/>
                  </a:schemeClr>
                </a:solidFill>
              </a:rPr>
              <a:t>使用</a:t>
            </a:r>
            <a:r>
              <a:rPr lang="en" dirty="0" smtClean="0">
                <a:solidFill>
                  <a:schemeClr val="tx2">
                    <a:lumMod val="10000"/>
                  </a:schemeClr>
                </a:solidFill>
              </a:rPr>
              <a:t>Obfuscator-LLVM</a:t>
            </a:r>
            <a:r>
              <a:rPr lang="en-US" dirty="0" smtClean="0">
                <a:solidFill>
                  <a:srgbClr val="999999"/>
                </a:solidFill>
              </a:rPr>
              <a:t> </a:t>
            </a:r>
            <a:r>
              <a:rPr lang="zh-CN" altLang="en-US" dirty="0" smtClean="0">
                <a:solidFill>
                  <a:schemeClr val="tx2">
                    <a:lumMod val="10000"/>
                  </a:schemeClr>
                </a:solidFill>
              </a:rPr>
              <a:t>混淆后，</a:t>
            </a:r>
            <a:r>
              <a:rPr lang="en-US" altLang="zh-CN" dirty="0" err="1" smtClean="0">
                <a:solidFill>
                  <a:schemeClr val="tx2">
                    <a:lumMod val="10000"/>
                  </a:schemeClr>
                </a:solidFill>
              </a:rPr>
              <a:t>angr</a:t>
            </a:r>
            <a:r>
              <a:rPr lang="zh-CN" altLang="en-US" dirty="0" smtClean="0">
                <a:solidFill>
                  <a:schemeClr val="tx2">
                    <a:lumMod val="10000"/>
                  </a:schemeClr>
                </a:solidFill>
              </a:rPr>
              <a:t>仍然在</a:t>
            </a:r>
            <a:r>
              <a:rPr lang="en-US" altLang="zh-CN" dirty="0" smtClean="0">
                <a:solidFill>
                  <a:schemeClr val="tx2">
                    <a:lumMod val="10000"/>
                  </a:schemeClr>
                </a:solidFill>
              </a:rPr>
              <a:t>1.737</a:t>
            </a:r>
            <a:r>
              <a:rPr lang="zh-CN" altLang="en-US" dirty="0" smtClean="0">
                <a:solidFill>
                  <a:schemeClr val="tx2">
                    <a:lumMod val="10000"/>
                  </a:schemeClr>
                </a:solidFill>
              </a:rPr>
              <a:t>秒破解正确</a:t>
            </a:r>
            <a:endParaRPr lang="en-US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Google Shape;187;p20">
            <a:extLst>
              <a:ext uri="{FF2B5EF4-FFF2-40B4-BE49-F238E27FC236}">
                <a16:creationId xmlns:a16="http://schemas.microsoft.com/office/drawing/2014/main" xmlns="" id="{69CFE584-C3D1-49A6-9CC1-588BE52C9208}"/>
              </a:ext>
            </a:extLst>
          </p:cNvPr>
          <p:cNvSpPr txBox="1"/>
          <p:nvPr/>
        </p:nvSpPr>
        <p:spPr>
          <a:xfrm>
            <a:off x="805246" y="4696103"/>
            <a:ext cx="6876051" cy="4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1100" dirty="0">
                <a:solidFill>
                  <a:srgbClr val="999999"/>
                </a:solidFill>
              </a:rPr>
              <a:t>* Intel(R) Core(TM) i7-8086K CPU @ 4.00GHz, 16GB DDR4 RAM, Debian Stretch; </a:t>
            </a:r>
            <a:r>
              <a:rPr lang="en-US" sz="1100" dirty="0">
                <a:solidFill>
                  <a:srgbClr val="999999"/>
                </a:solidFill>
              </a:rPr>
              <a:t>angr version: 8.18.10.25</a:t>
            </a:r>
          </a:p>
          <a:p>
            <a:pPr lvl="0"/>
            <a:r>
              <a:rPr lang="en-US" sz="1100" smtClean="0">
                <a:solidFill>
                  <a:srgbClr val="999999"/>
                </a:solidFill>
              </a:rPr>
              <a:t>* </a:t>
            </a:r>
            <a:r>
              <a:rPr lang="en-US" sz="1100" dirty="0">
                <a:solidFill>
                  <a:srgbClr val="999999"/>
                </a:solidFill>
              </a:rPr>
              <a:t>OLLVM version: 3.6.1</a:t>
            </a:r>
            <a:endParaRPr sz="1100" dirty="0">
              <a:solidFill>
                <a:srgbClr val="999999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4564" y="2627646"/>
            <a:ext cx="6826387" cy="203132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char *sneaky = "SOSNEAKY";</a:t>
            </a:r>
          </a:p>
          <a:p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authenticate(char *username, char *password)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char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stored_pw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[9];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stored_pw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[8] = 0;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pwfile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0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if (</a:t>
            </a:r>
            <a:r>
              <a:rPr lang="en-US" sz="105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05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(password, sneaky) == 0) return 1;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pwfile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= open(username, O_RDONLY);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read(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pwfile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stored_pw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, 8);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if (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(password,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stored_pw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) == 0) return 1;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     return 0;</a:t>
            </a:r>
          </a:p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438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思路：利用符号执行的弱点进行代码混淆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1234334"/>
            <a:ext cx="6717536" cy="390916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164134" y="3277460"/>
            <a:ext cx="4173669" cy="1832895"/>
            <a:chOff x="3501113" y="3412790"/>
            <a:chExt cx="5533159" cy="3034146"/>
          </a:xfrm>
        </p:grpSpPr>
        <p:sp>
          <p:nvSpPr>
            <p:cNvPr id="7" name="Rectangle 6"/>
            <p:cNvSpPr/>
            <p:nvPr/>
          </p:nvSpPr>
          <p:spPr>
            <a:xfrm>
              <a:off x="3501113" y="3412790"/>
              <a:ext cx="5533159" cy="30341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4091248" y="3953260"/>
              <a:ext cx="4911850" cy="2311586"/>
              <a:chOff x="543376" y="2151061"/>
              <a:chExt cx="4911850" cy="2311586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3376" y="3938192"/>
                <a:ext cx="1587458" cy="346851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4348" y="2219758"/>
                <a:ext cx="1126115" cy="509066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35539" y="2927924"/>
                <a:ext cx="630382" cy="630382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2450899" y="2151061"/>
                <a:ext cx="3004327" cy="713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Developed at Stanford (2008)</a:t>
                </a:r>
              </a:p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https://klee.github.io/</a:t>
                </a: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51595" y="2911975"/>
                <a:ext cx="2512353" cy="7132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Developed at UCSB (2016)</a:t>
                </a:r>
              </a:p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http://angr.io/</a:t>
                </a: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51595" y="3749363"/>
                <a:ext cx="2841750" cy="7132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Developed at </a:t>
                </a:r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Quarkslab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(2015)</a:t>
                </a:r>
              </a:p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https:// triton.quarkslab.com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598172" y="2878123"/>
                <a:ext cx="1205347" cy="6623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err="1">
                    <a:latin typeface="Simplified Arabic Fixed" panose="02070309020205020404" pitchFamily="49" charset="-78"/>
                    <a:ea typeface="Dotum" panose="020B0600000101010101" pitchFamily="34" charset="-127"/>
                    <a:cs typeface="Simplified Arabic Fixed" panose="02070309020205020404" pitchFamily="49" charset="-78"/>
                  </a:rPr>
                  <a:t>angr</a:t>
                </a:r>
                <a:endParaRPr lang="en-US" sz="2000" dirty="0">
                  <a:latin typeface="Simplified Arabic Fixed" panose="02070309020205020404" pitchFamily="49" charset="-78"/>
                  <a:ea typeface="Dotum" panose="020B0600000101010101" pitchFamily="34" charset="-127"/>
                  <a:cs typeface="Simplified Arabic Fixed" panose="02070309020205020404" pitchFamily="49" charset="-7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988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694429"/>
              </p:ext>
            </p:extLst>
          </p:nvPr>
        </p:nvGraphicFramePr>
        <p:xfrm>
          <a:off x="499235" y="1257300"/>
          <a:ext cx="8511647" cy="388620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28283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815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143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838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908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8730">
                <a:tc rowSpan="2" gridSpan="2"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问题</a:t>
                      </a:r>
                      <a:endParaRPr lang="en-US" sz="1100" dirty="0">
                        <a:solidFill>
                          <a:schemeClr val="bg2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结果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 (</a:t>
                      </a:r>
                      <a:r>
                        <a:rPr lang="zh-CN" alt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通过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 #/ </a:t>
                      </a:r>
                      <a:r>
                        <a:rPr lang="zh-CN" alt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总数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Arial" panose="020B0604020202020204" pitchFamily="34" charset="0"/>
                        </a:rPr>
                        <a:t> #)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8730">
                <a:tc gridSpan="2" vMerge="1">
                  <a:txBody>
                    <a:bodyPr/>
                    <a:lstStyle/>
                    <a:p>
                      <a:pPr algn="ctr"/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KLEE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Triton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Angr</a:t>
                      </a:r>
                      <a:endParaRPr lang="en-US" sz="1100" dirty="0">
                        <a:solidFill>
                          <a:schemeClr val="bg2"/>
                        </a:solidFill>
                        <a:latin typeface="Raleway" panose="020B060402020202020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8730">
                <a:tc rowSpan="9"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Symbolic-Reasoning Challenges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Symbolic</a:t>
                      </a:r>
                      <a:r>
                        <a:rPr lang="en-US" sz="11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 Variable Declaration</a:t>
                      </a:r>
                      <a:endParaRPr lang="en-US" sz="1100" dirty="0">
                        <a:solidFill>
                          <a:schemeClr val="bg2"/>
                        </a:solidFill>
                        <a:latin typeface="Raleway" panose="020B060402020202020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Covert Propagations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1/5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1/9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4/9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Buffer</a:t>
                      </a:r>
                      <a:r>
                        <a:rPr lang="en-US" sz="11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 Overflows</a:t>
                      </a:r>
                      <a:endParaRPr lang="en-US" sz="1100" dirty="0">
                        <a:solidFill>
                          <a:schemeClr val="bg2"/>
                        </a:solidFill>
                        <a:latin typeface="Raleway" panose="020B060402020202020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ea typeface="+mn-ea"/>
                          <a:cs typeface="Arial" panose="020B0604020202020204" pitchFamily="34" charset="0"/>
                        </a:rPr>
                        <a:t>0/4</a:t>
                      </a: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ea typeface="+mn-ea"/>
                          <a:cs typeface="Arial" panose="020B0604020202020204" pitchFamily="34" charset="0"/>
                        </a:rPr>
                        <a:t>0/4</a:t>
                      </a: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2/4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Parallel Executions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Symbolic Memories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5/6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0/8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7/8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Contextual Symbolic Values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0/7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Symbolic</a:t>
                      </a:r>
                      <a:r>
                        <a:rPr lang="en-US" sz="11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 Jumps</a:t>
                      </a:r>
                      <a:endParaRPr lang="en-US" sz="1100" dirty="0">
                        <a:solidFill>
                          <a:schemeClr val="bg2"/>
                        </a:solidFill>
                        <a:latin typeface="Raleway" panose="020B060402020202020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1/1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0/4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2/4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Floating-Point Numbers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2/5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Arithmetic</a:t>
                      </a:r>
                      <a:r>
                        <a:rPr lang="en-US" sz="11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 Overflows</a:t>
                      </a:r>
                      <a:endParaRPr lang="en-US" sz="1100" dirty="0">
                        <a:solidFill>
                          <a:schemeClr val="bg2"/>
                        </a:solidFill>
                        <a:latin typeface="Raleway" panose="020B060402020202020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2/2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1/2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ea typeface="+mn-ea"/>
                          <a:cs typeface="Arial" panose="020B0604020202020204" pitchFamily="34" charset="0"/>
                        </a:rPr>
                        <a:t>2/2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48730">
                <a:tc rowSpan="3"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Path-Explosion Challenges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Loops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0/5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Crypto Functions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0/2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0/2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0/2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48730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External Function Calls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0/8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1/8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3/8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4873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Total</a:t>
                      </a:r>
                      <a:endParaRPr lang="en-US" sz="1100" b="1" kern="120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9/54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3/63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baseline="0" dirty="0">
                          <a:solidFill>
                            <a:schemeClr val="bg2"/>
                          </a:solidFill>
                          <a:latin typeface="Raleway" panose="020B0604020202020204" charset="0"/>
                          <a:cs typeface="Arial" panose="020B0604020202020204" pitchFamily="34" charset="0"/>
                        </a:rPr>
                        <a:t>22/63</a:t>
                      </a:r>
                      <a:endParaRPr lang="en-US" sz="1100" kern="1200" baseline="0" dirty="0">
                        <a:solidFill>
                          <a:schemeClr val="bg2"/>
                        </a:solidFill>
                        <a:latin typeface="Raleway" panose="020B060402020202020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130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4D7DDB-D087-407E-8A72-58254A6F6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核心原理：构造安全的</a:t>
            </a:r>
            <a:r>
              <a:rPr lang="en-US" altLang="zh-CN" dirty="0"/>
              <a:t>Opaque Predicate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4174E14A-4193-46FB-A55B-8007D6F9A4B9}"/>
              </a:ext>
            </a:extLst>
          </p:cNvPr>
          <p:cNvGrpSpPr/>
          <p:nvPr/>
        </p:nvGrpSpPr>
        <p:grpSpPr>
          <a:xfrm>
            <a:off x="632334" y="1709833"/>
            <a:ext cx="1979633" cy="738664"/>
            <a:chOff x="85387" y="2470889"/>
            <a:chExt cx="2283906" cy="738664"/>
          </a:xfrm>
        </p:grpSpPr>
        <p:sp>
          <p:nvSpPr>
            <p:cNvPr id="17" name="矩形 4">
              <a:extLst>
                <a:ext uri="{FF2B5EF4-FFF2-40B4-BE49-F238E27FC236}">
                  <a16:creationId xmlns:a16="http://schemas.microsoft.com/office/drawing/2014/main" xmlns="" id="{42748424-4E47-4CBA-9C41-2BDDA82749AD}"/>
                </a:ext>
              </a:extLst>
            </p:cNvPr>
            <p:cNvSpPr/>
            <p:nvPr/>
          </p:nvSpPr>
          <p:spPr>
            <a:xfrm>
              <a:off x="85387" y="2470889"/>
              <a:ext cx="295613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2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18" name="矩形 26">
              <a:extLst>
                <a:ext uri="{FF2B5EF4-FFF2-40B4-BE49-F238E27FC236}">
                  <a16:creationId xmlns:a16="http://schemas.microsoft.com/office/drawing/2014/main" xmlns="" id="{D1FF6962-C91C-4351-946F-2C3E7C82D9A9}"/>
                </a:ext>
              </a:extLst>
            </p:cNvPr>
            <p:cNvSpPr/>
            <p:nvPr/>
          </p:nvSpPr>
          <p:spPr>
            <a:xfrm>
              <a:off x="328897" y="2470889"/>
              <a:ext cx="204039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int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func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(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int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){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foo(); 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}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16794187-2DA4-4BA3-99D9-E49EF2F3C969}"/>
              </a:ext>
            </a:extLst>
          </p:cNvPr>
          <p:cNvGrpSpPr/>
          <p:nvPr/>
        </p:nvGrpSpPr>
        <p:grpSpPr>
          <a:xfrm>
            <a:off x="2733304" y="1701124"/>
            <a:ext cx="3852876" cy="2040034"/>
            <a:chOff x="2403144" y="2470889"/>
            <a:chExt cx="3852876" cy="2040034"/>
          </a:xfrm>
        </p:grpSpPr>
        <p:sp>
          <p:nvSpPr>
            <p:cNvPr id="20" name="矩形 2">
              <a:extLst>
                <a:ext uri="{FF2B5EF4-FFF2-40B4-BE49-F238E27FC236}">
                  <a16:creationId xmlns:a16="http://schemas.microsoft.com/office/drawing/2014/main" xmlns="" id="{FF04EA45-661F-4070-A5D5-0F700398644E}"/>
                </a:ext>
              </a:extLst>
            </p:cNvPr>
            <p:cNvSpPr/>
            <p:nvPr/>
          </p:nvSpPr>
          <p:spPr>
            <a:xfrm>
              <a:off x="2690570" y="2470889"/>
              <a:ext cx="3565450" cy="20313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int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func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(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int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i){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int l1_ary[]={1,2,3,4,5};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int l2_ary[]={i,1,2,3,4,5};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int j = l2_ary[l1_ary[i%5]];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</a:t>
              </a:r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if(i == j)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  foo()</a:t>
              </a:r>
            </a:p>
            <a:p>
              <a:r>
                <a:rPr lang="en-US" dirty="0">
                  <a:solidFill>
                    <a:schemeClr val="bg2"/>
                  </a:solidFill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else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  bogus();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}</a:t>
              </a:r>
            </a:p>
          </p:txBody>
        </p:sp>
        <p:sp>
          <p:nvSpPr>
            <p:cNvPr id="21" name="矩形 4">
              <a:extLst>
                <a:ext uri="{FF2B5EF4-FFF2-40B4-BE49-F238E27FC236}">
                  <a16:creationId xmlns:a16="http://schemas.microsoft.com/office/drawing/2014/main" xmlns="" id="{AE70A8A9-832F-4A77-A910-24470FB066B8}"/>
                </a:ext>
              </a:extLst>
            </p:cNvPr>
            <p:cNvSpPr/>
            <p:nvPr/>
          </p:nvSpPr>
          <p:spPr>
            <a:xfrm>
              <a:off x="2403144" y="2479598"/>
              <a:ext cx="282634" cy="20313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2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3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4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5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6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7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8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9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7235B5A2-ECC7-4FDD-9EA4-D2F7F038C2EA}"/>
              </a:ext>
            </a:extLst>
          </p:cNvPr>
          <p:cNvGrpSpPr/>
          <p:nvPr/>
        </p:nvGrpSpPr>
        <p:grpSpPr>
          <a:xfrm>
            <a:off x="6169085" y="1701124"/>
            <a:ext cx="2974915" cy="1815882"/>
            <a:chOff x="6946325" y="2471764"/>
            <a:chExt cx="2974915" cy="1815882"/>
          </a:xfrm>
        </p:grpSpPr>
        <p:sp>
          <p:nvSpPr>
            <p:cNvPr id="23" name="矩形 4">
              <a:extLst>
                <a:ext uri="{FF2B5EF4-FFF2-40B4-BE49-F238E27FC236}">
                  <a16:creationId xmlns:a16="http://schemas.microsoft.com/office/drawing/2014/main" xmlns="" id="{62911DCE-A765-4D94-8F0B-BBB76F1BD474}"/>
                </a:ext>
              </a:extLst>
            </p:cNvPr>
            <p:cNvSpPr/>
            <p:nvPr/>
          </p:nvSpPr>
          <p:spPr>
            <a:xfrm>
              <a:off x="6946325" y="2471764"/>
              <a:ext cx="361121" cy="181588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2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3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4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5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6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7</a:t>
              </a:r>
            </a:p>
            <a:p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8</a:t>
              </a:r>
            </a:p>
          </p:txBody>
        </p:sp>
        <p:sp>
          <p:nvSpPr>
            <p:cNvPr id="24" name="矩形 26">
              <a:extLst>
                <a:ext uri="{FF2B5EF4-FFF2-40B4-BE49-F238E27FC236}">
                  <a16:creationId xmlns:a16="http://schemas.microsoft.com/office/drawing/2014/main" xmlns="" id="{05C30332-5B10-4F22-8C6B-8F9253D23829}"/>
                </a:ext>
              </a:extLst>
            </p:cNvPr>
            <p:cNvSpPr/>
            <p:nvPr/>
          </p:nvSpPr>
          <p:spPr>
            <a:xfrm>
              <a:off x="7218538" y="2471764"/>
              <a:ext cx="2702702" cy="181588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int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func</a:t>
              </a:r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(char i){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float f = i/1000000.0;</a:t>
              </a:r>
            </a:p>
            <a:p>
              <a:endParaRPr lang="en-US" dirty="0">
                <a:latin typeface="Consolas" panose="020B0609020204030204" pitchFamily="49" charset="0"/>
                <a:ea typeface="Cambria Math" panose="02040503050406030204" pitchFamily="18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B050"/>
                  </a:solidFill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</a:t>
              </a:r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if(1024+f==1024 &amp;&amp; f&gt;0)</a:t>
              </a:r>
              <a:endParaRPr lang="en-US" dirty="0">
                <a:solidFill>
                  <a:srgbClr val="002060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  foo();</a:t>
              </a:r>
            </a:p>
            <a:p>
              <a:r>
                <a:rPr lang="en-US" dirty="0">
                  <a:solidFill>
                    <a:schemeClr val="bg2"/>
                  </a:solidFill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else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    bogus();</a:t>
              </a:r>
            </a:p>
            <a:p>
              <a:r>
                <a:rPr lang="en-US" dirty="0">
                  <a:latin typeface="Consolas" panose="020B0609020204030204" pitchFamily="49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}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8CC25A6-902E-42A1-B41D-697C54BF778B}"/>
              </a:ext>
            </a:extLst>
          </p:cNvPr>
          <p:cNvSpPr txBox="1"/>
          <p:nvPr/>
        </p:nvSpPr>
        <p:spPr>
          <a:xfrm>
            <a:off x="784002" y="3732449"/>
            <a:ext cx="1656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原始代码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25F1E924-9F4C-4436-AE71-3BDA0A9CE9AF}"/>
              </a:ext>
            </a:extLst>
          </p:cNvPr>
          <p:cNvSpPr txBox="1"/>
          <p:nvPr/>
        </p:nvSpPr>
        <p:spPr>
          <a:xfrm>
            <a:off x="2941095" y="3741158"/>
            <a:ext cx="2611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利用</a:t>
            </a:r>
            <a:r>
              <a:rPr lang="en-US" dirty="0"/>
              <a:t>Symbolic Memory</a:t>
            </a:r>
            <a:r>
              <a:rPr lang="zh-CN" altLang="en-US" dirty="0"/>
              <a:t>问题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66227AB2-64F4-4145-A785-62210E6DD5EA}"/>
              </a:ext>
            </a:extLst>
          </p:cNvPr>
          <p:cNvSpPr txBox="1"/>
          <p:nvPr/>
        </p:nvSpPr>
        <p:spPr>
          <a:xfrm>
            <a:off x="6651638" y="3741158"/>
            <a:ext cx="16325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利用浮点数问题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35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安全效果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11337" y="1626749"/>
            <a:ext cx="7688700" cy="959502"/>
          </a:xfrm>
        </p:spPr>
        <p:txBody>
          <a:bodyPr/>
          <a:lstStyle/>
          <a:p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前面的</a:t>
            </a:r>
            <a:r>
              <a:rPr lang="en-US" altLang="zh-CN" dirty="0">
                <a:solidFill>
                  <a:schemeClr val="tx2">
                    <a:lumMod val="10000"/>
                  </a:schemeClr>
                </a:solidFill>
              </a:rPr>
              <a:t>CFT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问题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</a:rPr>
              <a:t>angr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在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4.3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秒后给出了错误答案</a:t>
            </a:r>
            <a:endParaRPr lang="en-US" dirty="0">
              <a:solidFill>
                <a:schemeClr val="tx2">
                  <a:lumMod val="1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tx2">
                    <a:lumMod val="10000"/>
                  </a:schemeClr>
                </a:solidFill>
              </a:rPr>
              <a:t>angr</a:t>
            </a:r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的错误输出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: &gt;SK</a:t>
            </a:r>
          </a:p>
          <a:p>
            <a:r>
              <a:rPr lang="zh-CN" altLang="en-US" dirty="0">
                <a:solidFill>
                  <a:schemeClr val="tx2">
                    <a:lumMod val="10000"/>
                  </a:schemeClr>
                </a:solidFill>
              </a:rPr>
              <a:t>正确结果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: SOSNEAKY</a:t>
            </a:r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xmlns="" id="{12422965-8117-41AB-878D-D37F0EE2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267" y="1107127"/>
            <a:ext cx="2588527" cy="3942675"/>
          </a:xfrm>
          <a:prstGeom prst="rect">
            <a:avLst/>
          </a:prstGeom>
        </p:spPr>
      </p:pic>
      <p:pic>
        <p:nvPicPr>
          <p:cNvPr id="7" name="Google Shape;234;p26">
            <a:extLst>
              <a:ext uri="{FF2B5EF4-FFF2-40B4-BE49-F238E27FC236}">
                <a16:creationId xmlns:a16="http://schemas.microsoft.com/office/drawing/2014/main" xmlns="" id="{4E101990-0883-4F0F-95A1-38B56103B47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271" y="2586251"/>
            <a:ext cx="1563000" cy="24874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Arrow: Right 6">
            <a:extLst>
              <a:ext uri="{FF2B5EF4-FFF2-40B4-BE49-F238E27FC236}">
                <a16:creationId xmlns:a16="http://schemas.microsoft.com/office/drawing/2014/main" xmlns="" id="{DA6B997A-3AAB-4F99-87F0-ED96F9DB1FD9}"/>
              </a:ext>
            </a:extLst>
          </p:cNvPr>
          <p:cNvSpPr/>
          <p:nvPr/>
        </p:nvSpPr>
        <p:spPr>
          <a:xfrm>
            <a:off x="3757308" y="3385117"/>
            <a:ext cx="717725" cy="365009"/>
          </a:xfrm>
          <a:prstGeom prst="rightArrow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233;p26">
            <a:extLst>
              <a:ext uri="{FF2B5EF4-FFF2-40B4-BE49-F238E27FC236}">
                <a16:creationId xmlns:a16="http://schemas.microsoft.com/office/drawing/2014/main" xmlns="" id="{B2D306D0-F27D-4A73-B4D6-751900B2AF5A}"/>
              </a:ext>
            </a:extLst>
          </p:cNvPr>
          <p:cNvSpPr txBox="1"/>
          <p:nvPr/>
        </p:nvSpPr>
        <p:spPr>
          <a:xfrm>
            <a:off x="3427307" y="3072112"/>
            <a:ext cx="1264343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dirty="0">
                <a:latin typeface="Raleway" panose="020B0604020202020204" charset="0"/>
                <a:ea typeface="Microsoft YaHei" panose="020B0503020204020204" pitchFamily="34" charset="-122"/>
              </a:rPr>
              <a:t>Fusor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混淆</a:t>
            </a:r>
            <a:endParaRPr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158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05794A-A344-4CB8-905D-C4363953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Fusor</a:t>
            </a:r>
            <a:r>
              <a:rPr lang="zh-CN" altLang="en-US" dirty="0"/>
              <a:t>简便易用</a:t>
            </a:r>
            <a:endParaRPr lang="en-US" dirty="0"/>
          </a:p>
        </p:txBody>
      </p:sp>
      <p:pic>
        <p:nvPicPr>
          <p:cNvPr id="4" name="OpenSSL">
            <a:hlinkClick r:id="" action="ppaction://media"/>
            <a:extLst>
              <a:ext uri="{FF2B5EF4-FFF2-40B4-BE49-F238E27FC236}">
                <a16:creationId xmlns:a16="http://schemas.microsoft.com/office/drawing/2014/main" xmlns="" id="{FF84DAAC-4C2B-4671-BF52-B2C4AACD56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9450" y="1186076"/>
            <a:ext cx="7035421" cy="395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9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839</Words>
  <Application>Microsoft Office PowerPoint</Application>
  <PresentationFormat>On-screen Show (16:9)</PresentationFormat>
  <Paragraphs>205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Microsoft YaHei</vt:lpstr>
      <vt:lpstr>Microsoft Himalaya</vt:lpstr>
      <vt:lpstr>Times New Roman</vt:lpstr>
      <vt:lpstr>Cambria Math</vt:lpstr>
      <vt:lpstr>Consolas</vt:lpstr>
      <vt:lpstr>Arial</vt:lpstr>
      <vt:lpstr>Raleway</vt:lpstr>
      <vt:lpstr>Dotum</vt:lpstr>
      <vt:lpstr>Lato</vt:lpstr>
      <vt:lpstr>Simplified Arabic Fixed</vt:lpstr>
      <vt:lpstr>Streamline</vt:lpstr>
      <vt:lpstr>Fusor: 符号执行安全的代码混淆工具</vt:lpstr>
      <vt:lpstr>Fusor简介</vt:lpstr>
      <vt:lpstr>现有混淆工具面临的一个主要挑战：符号执行</vt:lpstr>
      <vt:lpstr>安全问题举例：Crackme</vt:lpstr>
      <vt:lpstr>思路：利用符号执行的弱点进行代码混淆</vt:lpstr>
      <vt:lpstr>测试结果</vt:lpstr>
      <vt:lpstr>核心原理：构造安全的Opaque Predicate</vt:lpstr>
      <vt:lpstr>安全效果</vt:lpstr>
      <vt:lpstr>Fusor简便易用</vt:lpstr>
      <vt:lpstr>性能优势：空间效率</vt:lpstr>
      <vt:lpstr>性能优势：运行效率</vt:lpstr>
      <vt:lpstr>工具理论基础</vt:lpstr>
      <vt:lpstr>谢谢，恳请专家指正!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cp:lastModifiedBy>hui</cp:lastModifiedBy>
  <cp:revision>196</cp:revision>
  <dcterms:modified xsi:type="dcterms:W3CDTF">2018-11-23T06:00:26Z</dcterms:modified>
</cp:coreProperties>
</file>